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58" r:id="rId4"/>
    <p:sldId id="257" r:id="rId5"/>
    <p:sldId id="260" r:id="rId6"/>
    <p:sldId id="263" r:id="rId7"/>
    <p:sldId id="270" r:id="rId8"/>
    <p:sldId id="264" r:id="rId9"/>
    <p:sldId id="265" r:id="rId10"/>
    <p:sldId id="261" r:id="rId11"/>
    <p:sldId id="266" r:id="rId12"/>
    <p:sldId id="262" r:id="rId13"/>
    <p:sldId id="267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68" r:id="rId2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1FAD"/>
    <a:srgbClr val="C445AB"/>
    <a:srgbClr val="A03A8C"/>
    <a:srgbClr val="086142"/>
    <a:srgbClr val="096344"/>
    <a:srgbClr val="0D6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12" y="-104"/>
      </p:cViewPr>
      <p:guideLst>
        <p:guide orient="horz" pos="2173"/>
        <p:guide pos="28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08D91-44F5-014E-B83A-350BFD3BF5A9}" type="datetimeFigureOut">
              <a:rPr lang="fr-FR" smtClean="0"/>
              <a:t>19/02/13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497CF-A1A8-F049-BE60-505FF7A76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423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8B0F1-68E7-6041-9119-374327F5CC51}" type="datetimeFigureOut">
              <a:rPr lang="fr-FR" smtClean="0"/>
              <a:t>19/02/13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AF789-96D2-0145-A320-5BF4303E0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95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6572-0CB5-9747-8A7B-1D2DFB633274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E273-C945-204D-9537-9D2685DF2F6F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8CB5-A64A-4B45-81E8-8A730C300122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7DAE0-E309-F149-93B5-6D91946F8190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22D4-A5FE-3043-AD9F-16164AB6FDAF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8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EA04-8EB8-4948-BF6E-F8641B024673}" type="datetime1">
              <a:rPr lang="fr-FR" smtClean="0"/>
              <a:t>19/02/13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9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5672-120F-C843-BB38-7B2267215334}" type="datetime1">
              <a:rPr lang="fr-FR" smtClean="0"/>
              <a:t>19/02/13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F1FE-2616-0049-B125-95E28D094ADE}" type="datetime1">
              <a:rPr lang="fr-FR" smtClean="0"/>
              <a:t>19/02/13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63D4-71E5-654D-A984-BFCC0498FE69}" type="datetime1">
              <a:rPr lang="fr-FR" smtClean="0"/>
              <a:t>19/02/13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D060-80C1-0442-BDB7-2BFEB21A8B4C}" type="datetime1">
              <a:rPr lang="fr-FR" smtClean="0"/>
              <a:t>19/02/13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AFF4-ED55-904A-AE60-47782A90A5F7}" type="datetime1">
              <a:rPr lang="fr-FR" smtClean="0"/>
              <a:t>19/02/13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859B-F873-4746-B7FB-6E2FE904C97F}" type="datetime1">
              <a:rPr lang="fr-FR" smtClean="0"/>
              <a:t>19/02/13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36C1-3DE9-B541-BCE6-397665B8F9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 6" descr="Sage_Bionetworks_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4811" cy="665823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1584833" y="651334"/>
            <a:ext cx="6621564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stA="50000" endPos="75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 userDrawn="1"/>
        </p:nvSpPr>
        <p:spPr>
          <a:xfrm>
            <a:off x="6849414" y="102079"/>
            <a:ext cx="223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 err="1" smtClean="0">
                <a:solidFill>
                  <a:srgbClr val="0D6347"/>
                </a:solidFill>
                <a:effectLst>
                  <a:glow rad="508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SysBio</a:t>
            </a:r>
            <a:r>
              <a:rPr lang="en-US" sz="2400" i="0" dirty="0" smtClean="0">
                <a:solidFill>
                  <a:srgbClr val="0D6347"/>
                </a:solidFill>
                <a:effectLst>
                  <a:glow rad="508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 Meeting</a:t>
            </a:r>
            <a:endParaRPr lang="en-US" sz="2400" i="0" dirty="0">
              <a:solidFill>
                <a:srgbClr val="0D6347"/>
              </a:solidFill>
              <a:effectLst>
                <a:glow rad="50800">
                  <a:schemeClr val="accent1">
                    <a:satMod val="175000"/>
                    <a:alpha val="40000"/>
                  </a:schemeClr>
                </a:glow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91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/>
          <p:cNvCxnSpPr/>
          <p:nvPr/>
        </p:nvCxnSpPr>
        <p:spPr>
          <a:xfrm>
            <a:off x="1584833" y="651334"/>
            <a:ext cx="6621564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stA="50000" endPos="75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982385" y="2830749"/>
            <a:ext cx="7632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aCGH</a:t>
            </a:r>
            <a:r>
              <a:rPr lang="en-US" sz="3200" dirty="0" smtClean="0"/>
              <a:t>-based Genomic Profiles</a:t>
            </a:r>
            <a:endParaRPr lang="en-US" sz="3200" dirty="0"/>
          </a:p>
          <a:p>
            <a:pPr algn="ctr"/>
            <a:r>
              <a:rPr lang="en-US" sz="3200" dirty="0" smtClean="0"/>
              <a:t>Estimating the right Copy Number Variations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911" r="6072" b="17199"/>
          <a:stretch/>
        </p:blipFill>
        <p:spPr>
          <a:xfrm>
            <a:off x="164812" y="2238150"/>
            <a:ext cx="3874838" cy="348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073042" y="759795"/>
            <a:ext cx="449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HOP-62: lung non-small-cell adenocarcinoma</a:t>
            </a:r>
            <a:endParaRPr lang="en-US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374646" y="1735051"/>
            <a:ext cx="318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Karyotype: </a:t>
            </a:r>
            <a:r>
              <a:rPr lang="en-US" dirty="0" err="1" smtClean="0"/>
              <a:t>hypertetraploid</a:t>
            </a:r>
            <a:r>
              <a:rPr lang="en-US" dirty="0" smtClean="0"/>
              <a:t>, 4n+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 3" descr="HOP-62_vs_Male human reference_34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1366758"/>
            <a:ext cx="5400000" cy="4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8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 4" descr="A549_vs_Male human reference_18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759"/>
            <a:ext cx="4680000" cy="401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Male human reference_vs_A549_21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84" y="1366759"/>
            <a:ext cx="4680000" cy="401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4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colade ouvrante 4"/>
          <p:cNvSpPr/>
          <p:nvPr/>
        </p:nvSpPr>
        <p:spPr>
          <a:xfrm rot="5400000">
            <a:off x="5869254" y="691484"/>
            <a:ext cx="328852" cy="45252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CellLine_Ploidies_distrib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0" y="828970"/>
            <a:ext cx="82296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5131009" y="2293948"/>
            <a:ext cx="180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 58% at least 3n</a:t>
            </a:r>
            <a:endParaRPr lang="en-US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12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38477" y="998285"/>
            <a:ext cx="27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NCI-60 panel = 71 cell lines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441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ellLine_Gap_distrib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2991"/>
            <a:ext cx="82296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4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911" r="82515" b="75097"/>
          <a:stretch/>
        </p:blipFill>
        <p:spPr>
          <a:xfrm>
            <a:off x="907171" y="2358767"/>
            <a:ext cx="503191" cy="69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7707" t="6144" r="69684" b="75009"/>
          <a:stretch/>
        </p:blipFill>
        <p:spPr>
          <a:xfrm>
            <a:off x="1632907" y="2460830"/>
            <a:ext cx="362868" cy="567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31744" t="6857" r="56041" b="74150"/>
          <a:stretch/>
        </p:blipFill>
        <p:spPr>
          <a:xfrm>
            <a:off x="2222568" y="2483510"/>
            <a:ext cx="351529" cy="57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46964" t="7978" r="42865" b="74261"/>
          <a:stretch/>
        </p:blipFill>
        <p:spPr>
          <a:xfrm>
            <a:off x="2723639" y="2520556"/>
            <a:ext cx="292704" cy="53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59326" t="1910" r="22942" b="74086"/>
          <a:stretch/>
        </p:blipFill>
        <p:spPr>
          <a:xfrm>
            <a:off x="3050363" y="2358767"/>
            <a:ext cx="510284" cy="72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HOP-62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srgbClr val="333333">
                <a:alpha val="90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14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3732" y="109790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HOP-62: 4n+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950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15</a:t>
            </a:fld>
            <a:endParaRPr lang="en-US"/>
          </a:p>
        </p:txBody>
      </p:sp>
      <p:pic>
        <p:nvPicPr>
          <p:cNvPr id="3" name="Image 2" descr="HOP-62density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596900"/>
            <a:ext cx="6400800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65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16</a:t>
            </a:fld>
            <a:endParaRPr lang="en-US"/>
          </a:p>
        </p:txBody>
      </p:sp>
      <p:pic>
        <p:nvPicPr>
          <p:cNvPr id="3" name="Image 2" descr="HOP-62Norm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9" y="1524000"/>
            <a:ext cx="9144000" cy="533400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srgbClr val="333333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70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17</a:t>
            </a:fld>
            <a:endParaRPr lang="en-US"/>
          </a:p>
        </p:txBody>
      </p:sp>
      <p:pic>
        <p:nvPicPr>
          <p:cNvPr id="3" name="Image 2" descr="HOP-62CAAI_WAAI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360"/>
            <a:ext cx="914400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59552"/>
          <a:stretch/>
        </p:blipFill>
        <p:spPr>
          <a:xfrm>
            <a:off x="0" y="712088"/>
            <a:ext cx="4121415" cy="5704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40237"/>
          <a:stretch/>
        </p:blipFill>
        <p:spPr>
          <a:xfrm>
            <a:off x="4273815" y="686457"/>
            <a:ext cx="4121415" cy="84290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1529360"/>
            <a:ext cx="14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scores: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218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18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236577" y="983717"/>
            <a:ext cx="14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scores: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02" y="765822"/>
            <a:ext cx="5951771" cy="24970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44" y="4013200"/>
            <a:ext cx="5118100" cy="3937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12979" y="3449638"/>
            <a:ext cx="350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GISTIC score at marker </a:t>
            </a:r>
            <a:r>
              <a:rPr lang="en-US" i="1" dirty="0" err="1" smtClean="0"/>
              <a:t>i</a:t>
            </a:r>
            <a:r>
              <a:rPr lang="en-US" dirty="0" smtClean="0"/>
              <a:t> (</a:t>
            </a:r>
            <a:r>
              <a:rPr lang="en-US" dirty="0" err="1" smtClean="0"/>
              <a:t>FG</a:t>
            </a:r>
            <a:r>
              <a:rPr lang="en-US" baseline="-25000" dirty="0" err="1" smtClean="0"/>
              <a:t>i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112979" y="4572043"/>
            <a:ext cx="608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Based on the frequency of occurrences across a large dataset.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373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19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867"/>
            <a:ext cx="9144000" cy="20819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3" y="3530096"/>
            <a:ext cx="4400015" cy="25909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893402" y="4059388"/>
            <a:ext cx="379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applicable when </a:t>
            </a:r>
            <a:r>
              <a:rPr lang="en-US" dirty="0" err="1" smtClean="0"/>
              <a:t>snp</a:t>
            </a:r>
            <a:r>
              <a:rPr lang="en-US" dirty="0" smtClean="0"/>
              <a:t> probes are available.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36577" y="983717"/>
            <a:ext cx="146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scores: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67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Myc Title Cap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979"/>
            <a:ext cx="8352000" cy="379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75" y="3509661"/>
            <a:ext cx="1681977" cy="204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944541" y="5189728"/>
            <a:ext cx="42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Model: human P-493-6 </a:t>
            </a:r>
            <a:r>
              <a:rPr lang="en-US" dirty="0" err="1" smtClean="0"/>
              <a:t>Burkitt’s</a:t>
            </a:r>
            <a:r>
              <a:rPr lang="en-US" dirty="0" smtClean="0"/>
              <a:t> lymphoma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9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20</a:t>
            </a:fld>
            <a:endParaRPr lang="en-US"/>
          </a:p>
        </p:txBody>
      </p:sp>
      <p:pic>
        <p:nvPicPr>
          <p:cNvPr id="3" name="Image 2" descr="HOP-62_FocalScore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" y="1524000"/>
            <a:ext cx="9144000" cy="533400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srgbClr val="333333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7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21</a:t>
            </a:fld>
            <a:endParaRPr lang="en-US"/>
          </a:p>
        </p:txBody>
      </p:sp>
      <p:pic>
        <p:nvPicPr>
          <p:cNvPr id="3" name="Image 2" descr="HOP-62_CentromereAdjust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" y="1524447"/>
            <a:ext cx="9144000" cy="5334000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srgbClr val="333333">
                <a:alpha val="9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61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61934" y="1880254"/>
            <a:ext cx="68659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DNA (RNA) </a:t>
            </a:r>
            <a:r>
              <a:rPr lang="en-US" dirty="0" smtClean="0"/>
              <a:t>amounts are adjusted at the beginning of the procedure: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For technical </a:t>
            </a:r>
            <a:r>
              <a:rPr lang="en-US" dirty="0" smtClean="0"/>
              <a:t>considerations : labeling kits,…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For cross</a:t>
            </a:r>
            <a:r>
              <a:rPr lang="en-US" dirty="0" smtClean="0"/>
              <a:t>-sample adjustment (adjusting the number of cells?).</a:t>
            </a:r>
          </a:p>
          <a:p>
            <a:pPr marL="285750" lvl="1" indent="-285750">
              <a:buFont typeface="Wingdings" charset="2"/>
              <a:buChar char="§"/>
            </a:pPr>
            <a:endParaRPr lang="en-US" dirty="0" smtClean="0"/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Loss of information and miss-interpretations</a:t>
            </a:r>
            <a:r>
              <a:rPr lang="en-US" dirty="0" smtClean="0"/>
              <a:t>. Discussed since 90’.</a:t>
            </a:r>
            <a:endParaRPr lang="en-US" dirty="0" smtClean="0"/>
          </a:p>
          <a:p>
            <a:pPr marL="0" lvl="1"/>
            <a:endParaRPr lang="en-US" dirty="0" smtClean="0"/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For gene </a:t>
            </a:r>
            <a:r>
              <a:rPr lang="en-US" dirty="0" err="1" smtClean="0"/>
              <a:t>expr</a:t>
            </a:r>
            <a:r>
              <a:rPr lang="en-US" dirty="0" smtClean="0"/>
              <a:t>. </a:t>
            </a:r>
            <a:r>
              <a:rPr lang="en-US" dirty="0" err="1" smtClean="0"/>
              <a:t>Loven</a:t>
            </a:r>
            <a:r>
              <a:rPr lang="en-US" dirty="0" smtClean="0"/>
              <a:t> </a:t>
            </a:r>
            <a:r>
              <a:rPr lang="en-US" dirty="0" smtClean="0"/>
              <a:t>et al. suggest to adjust on the quantity of DNA.</a:t>
            </a:r>
          </a:p>
          <a:p>
            <a:pPr marL="0" lvl="1"/>
            <a:r>
              <a:rPr lang="en-US" dirty="0"/>
              <a:t>	</a:t>
            </a:r>
            <a:r>
              <a:rPr lang="en-US" dirty="0" smtClean="0"/>
              <a:t>Maybe </a:t>
            </a:r>
            <a:r>
              <a:rPr lang="en-US" dirty="0" smtClean="0"/>
              <a:t>not a </a:t>
            </a:r>
            <a:r>
              <a:rPr lang="en-US" dirty="0" smtClean="0"/>
              <a:t>solution:</a:t>
            </a:r>
          </a:p>
          <a:p>
            <a:pPr marL="0" lvl="1"/>
            <a:r>
              <a:rPr lang="en-US" dirty="0"/>
              <a:t>	</a:t>
            </a:r>
            <a:r>
              <a:rPr lang="en-US" dirty="0" smtClean="0"/>
              <a:t>	See NCI-60</a:t>
            </a:r>
          </a:p>
          <a:p>
            <a:pPr marL="0" lvl="1"/>
            <a:r>
              <a:rPr lang="en-US" dirty="0"/>
              <a:t>	</a:t>
            </a:r>
            <a:r>
              <a:rPr lang="en-US" dirty="0" smtClean="0"/>
              <a:t>	How </a:t>
            </a:r>
            <a:r>
              <a:rPr lang="en-US" dirty="0" smtClean="0"/>
              <a:t>to transpose it to tissue samples</a:t>
            </a:r>
            <a:r>
              <a:rPr lang="en-US" dirty="0" smtClean="0"/>
              <a:t>?</a:t>
            </a:r>
          </a:p>
          <a:p>
            <a:pPr marL="0" lvl="1"/>
            <a:endParaRPr lang="en-US" dirty="0" smtClean="0"/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Only </a:t>
            </a:r>
            <a:r>
              <a:rPr lang="en-US" dirty="0"/>
              <a:t>breakpoints and local imbalances should be analyzed.</a:t>
            </a:r>
          </a:p>
          <a:p>
            <a:pPr marL="0" lvl="1"/>
            <a:endParaRPr lang="en-US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Title Cap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2" y="909000"/>
            <a:ext cx="8337196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2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50240"/>
          <a:stretch/>
        </p:blipFill>
        <p:spPr>
          <a:xfrm>
            <a:off x="337780" y="1455115"/>
            <a:ext cx="8280000" cy="1766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3121730" y="982758"/>
            <a:ext cx="271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Equivalent levels of mRNA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224380" y="3563911"/>
            <a:ext cx="440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Overall increase of mRNA (</a:t>
            </a:r>
            <a:r>
              <a:rPr lang="en-US" b="1" dirty="0" err="1" smtClean="0"/>
              <a:t>cMYC</a:t>
            </a:r>
            <a:r>
              <a:rPr lang="en-US" b="1" dirty="0"/>
              <a:t>-</a:t>
            </a:r>
            <a:r>
              <a:rPr lang="en-US" b="1" dirty="0" smtClean="0"/>
              <a:t>amp </a:t>
            </a:r>
            <a:r>
              <a:rPr lang="en-US" b="1" dirty="0" smtClean="0"/>
              <a:t>cells)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50076"/>
          <a:stretch/>
        </p:blipFill>
        <p:spPr>
          <a:xfrm>
            <a:off x="337780" y="4046461"/>
            <a:ext cx="8280000" cy="177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36419" y="2912694"/>
            <a:ext cx="2893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about DNA?</a:t>
            </a:r>
            <a:endParaRPr lang="en-US" sz="28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9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5114" y="2137920"/>
            <a:ext cx="829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b="1" dirty="0" smtClean="0"/>
              <a:t>Comparison of Cy3 Vs. Cy5 intensity ranges</a:t>
            </a:r>
            <a:r>
              <a:rPr lang="en-US" dirty="0" smtClean="0"/>
              <a:t> in different </a:t>
            </a:r>
            <a:r>
              <a:rPr lang="en-US" dirty="0" err="1" smtClean="0"/>
              <a:t>ploïdy</a:t>
            </a:r>
            <a:r>
              <a:rPr lang="en-US" dirty="0" smtClean="0"/>
              <a:t> situations using 5 parameters logistic regression (5PL), and before any cyanine adjustment.</a:t>
            </a:r>
            <a:endParaRPr lang="en-US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575216"/>
              </p:ext>
            </p:extLst>
          </p:nvPr>
        </p:nvGraphicFramePr>
        <p:xfrm>
          <a:off x="363538" y="2972504"/>
          <a:ext cx="8485187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…quation" r:id="rId3" imgW="5664200" imgH="2438400" progId="Equation.3">
                  <p:embed/>
                </p:oleObj>
              </mc:Choice>
              <mc:Fallback>
                <p:oleObj name="…quation" r:id="rId3" imgW="5664200" imgH="243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8" y="2972504"/>
                        <a:ext cx="8485187" cy="365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145" y="1302508"/>
            <a:ext cx="2300450" cy="47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315114" y="132110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b="1" dirty="0" smtClean="0"/>
              <a:t>NCI-60 cell lines panel</a:t>
            </a:r>
            <a:r>
              <a:rPr lang="en-US" dirty="0" smtClean="0"/>
              <a:t> with known karyotypes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6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theorical_model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1033140"/>
            <a:ext cx="64008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7</a:t>
            </a:fld>
            <a:endParaRPr lang="en-US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207195" y="5531601"/>
            <a:ext cx="408971" cy="0"/>
          </a:xfrm>
          <a:prstGeom prst="straightConnector1">
            <a:avLst/>
          </a:prstGeom>
          <a:ln>
            <a:solidFill>
              <a:srgbClr val="971FAD"/>
            </a:solidFill>
            <a:headEnd type="arrow"/>
            <a:tailEnd type="arrow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6923" b="21565"/>
          <a:stretch/>
        </p:blipFill>
        <p:spPr>
          <a:xfrm>
            <a:off x="374646" y="1882475"/>
            <a:ext cx="3240000" cy="382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3073042" y="759795"/>
            <a:ext cx="316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HCT-15: colon adenocarcinoma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45502" y="1286341"/>
            <a:ext cx="3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Karyotype: near-diploid, 2n+/- (2n-)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8</a:t>
            </a:fld>
            <a:endParaRPr lang="en-US"/>
          </a:p>
        </p:txBody>
      </p:sp>
      <p:pic>
        <p:nvPicPr>
          <p:cNvPr id="7" name="Image 6" descr="HCT-15_vs_Male human reference_22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18" y="1352639"/>
            <a:ext cx="5400000" cy="4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49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73042" y="759795"/>
            <a:ext cx="233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A498: renal carcinoma</a:t>
            </a:r>
            <a:endParaRPr lang="en-US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6360" b="18621"/>
          <a:stretch/>
        </p:blipFill>
        <p:spPr>
          <a:xfrm>
            <a:off x="248958" y="1769078"/>
            <a:ext cx="3436424" cy="3779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/>
          <p:cNvSpPr txBox="1"/>
          <p:nvPr/>
        </p:nvSpPr>
        <p:spPr>
          <a:xfrm>
            <a:off x="248957" y="1411085"/>
            <a:ext cx="278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Karyotype: triploid, 3n (3n-)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36C1-3DE9-B541-BCE6-397665B8F98C}" type="slidenum">
              <a:rPr lang="en-US" smtClean="0"/>
              <a:t>9</a:t>
            </a:fld>
            <a:endParaRPr lang="en-US"/>
          </a:p>
        </p:txBody>
      </p:sp>
      <p:pic>
        <p:nvPicPr>
          <p:cNvPr id="7" name="Image 6" descr="A498_vs_Male human reference_66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92" y="1351475"/>
            <a:ext cx="5400000" cy="4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0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eSysBio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272</Words>
  <Application>Microsoft Macintosh PowerPoint</Application>
  <PresentationFormat>Présentation à l'écran (4:3)</PresentationFormat>
  <Paragraphs>56</Paragraphs>
  <Slides>22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SageSysBio</vt:lpstr>
      <vt:lpstr>…quation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38</cp:revision>
  <dcterms:created xsi:type="dcterms:W3CDTF">2013-02-15T19:03:15Z</dcterms:created>
  <dcterms:modified xsi:type="dcterms:W3CDTF">2013-02-19T19:59:32Z</dcterms:modified>
</cp:coreProperties>
</file>